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2"/>
  </p:notesMasterIdLst>
  <p:sldIdLst>
    <p:sldId id="256" r:id="rId2"/>
    <p:sldId id="258" r:id="rId3"/>
    <p:sldId id="33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339" r:id="rId14"/>
    <p:sldId id="340" r:id="rId15"/>
    <p:sldId id="266" r:id="rId16"/>
    <p:sldId id="269" r:id="rId17"/>
    <p:sldId id="270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2" r:id="rId30"/>
    <p:sldId id="293" r:id="rId31"/>
    <p:sldId id="294" r:id="rId32"/>
    <p:sldId id="295" r:id="rId33"/>
    <p:sldId id="296" r:id="rId34"/>
    <p:sldId id="299" r:id="rId35"/>
    <p:sldId id="341" r:id="rId36"/>
    <p:sldId id="300" r:id="rId37"/>
    <p:sldId id="301" r:id="rId38"/>
    <p:sldId id="302" r:id="rId39"/>
    <p:sldId id="303" r:id="rId40"/>
    <p:sldId id="304" r:id="rId41"/>
    <p:sldId id="305" r:id="rId42"/>
    <p:sldId id="275" r:id="rId43"/>
    <p:sldId id="276" r:id="rId44"/>
    <p:sldId id="306" r:id="rId45"/>
    <p:sldId id="307" r:id="rId46"/>
    <p:sldId id="308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272" r:id="rId75"/>
    <p:sldId id="274" r:id="rId76"/>
    <p:sldId id="273" r:id="rId77"/>
    <p:sldId id="271" r:id="rId78"/>
    <p:sldId id="342" r:id="rId79"/>
    <p:sldId id="344" r:id="rId80"/>
    <p:sldId id="343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40"/>
    <a:srgbClr val="27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4" d="100"/>
          <a:sy n="54" d="100"/>
        </p:scale>
        <p:origin x="-105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1B9D-1594-6349-9CDA-D830B4E3E04A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CC54C-4FAE-9040-9F1E-7CB873F8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8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http://</a:t>
            </a:r>
            <a:r>
              <a:rPr lang="it-IT" dirty="0" err="1" smtClean="0"/>
              <a:t>homrj.files.wordpress.com</a:t>
            </a:r>
            <a:r>
              <a:rPr lang="it-IT" dirty="0" smtClean="0"/>
              <a:t>/2009/12/cat8_gallery__394x4000.jpg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never want the user to ask “is this a mistake?”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91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different categories of links</a:t>
            </a:r>
            <a:r>
              <a:rPr lang="en-US" baseline="0" dirty="0" smtClean="0"/>
              <a:t>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02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different categories of links</a:t>
            </a:r>
            <a:r>
              <a:rPr lang="en-US" baseline="0" dirty="0" smtClean="0"/>
              <a:t>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0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see grids in 1-dimension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9C88-7FE0-D04D-9F40-8050D2C8AC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06883-D5A3-BF40-9428-B83F93CF6717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06883-D5A3-BF40-9428-B83F93CF6717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29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Weight</a:t>
            </a:r>
            <a:r>
              <a:rPr lang="en-US" baseline="0" dirty="0" smtClean="0"/>
              <a:t> (heavy, light)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032BD-2EBB-454E-BC8D-08C6457A2BD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Tracking is the spacing between letters in a </a:t>
            </a:r>
            <a:r>
              <a:rPr lang="en-US" b="1" dirty="0" smtClean="0"/>
              <a:t>line</a:t>
            </a:r>
            <a:r>
              <a:rPr lang="en-US" dirty="0" smtClean="0"/>
              <a:t> of text</a:t>
            </a:r>
          </a:p>
          <a:p>
            <a:endParaRPr lang="en-US" dirty="0" smtClean="0"/>
          </a:p>
          <a:p>
            <a:r>
              <a:rPr lang="en-US" dirty="0" smtClean="0"/>
              <a:t>Kerning</a:t>
            </a:r>
            <a:r>
              <a:rPr lang="en-US" baseline="0" dirty="0" smtClean="0"/>
              <a:t> is spacing between letters in a word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06883-D5A3-BF40-9428-B83F93CF671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0A18B565-2176-4C43-997E-2AA8386C3859}" type="datetime1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  <a:solidFill>
            <a:srgbClr val="FFD21E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CC02CEE1-4BA7-AE41-B4FA-EC6288DCBE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721474"/>
            <a:ext cx="9144000" cy="136525"/>
          </a:xfrm>
          <a:prstGeom prst="rect">
            <a:avLst/>
          </a:prstGeom>
          <a:solidFill>
            <a:srgbClr val="FFD2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93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53716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0A18B565-2176-4C43-997E-2AA8386C3859}" type="datetime1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  <a:solidFill>
            <a:srgbClr val="FFD21E"/>
          </a:solidFill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CC02CEE1-4BA7-AE41-B4FA-EC6288DCBE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721474"/>
            <a:ext cx="9144000" cy="136525"/>
          </a:xfrm>
          <a:prstGeom prst="rect">
            <a:avLst/>
          </a:prstGeom>
          <a:solidFill>
            <a:srgbClr val="FFD2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86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D56B-19B0-7E49-8A63-E22C22CE478D}" type="datetimeFigureOut">
              <a:rPr lang="en-US" smtClean="0"/>
              <a:t>11/11/14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listapart.com/topic/typography-web-fonts" TargetMode="External"/><Relationship Id="rId3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listapart.com/article/more-meaningful-typography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466" y="5011223"/>
            <a:ext cx="7046189" cy="1846778"/>
          </a:xfrm>
        </p:spPr>
        <p:txBody>
          <a:bodyPr>
            <a:normAutofit/>
          </a:bodyPr>
          <a:lstStyle/>
          <a:p>
            <a:r>
              <a:rPr lang="en-US" dirty="0" smtClean="0"/>
              <a:t>Type, grid-based design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CSCI 5839 Fall </a:t>
            </a:r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931" y="258612"/>
            <a:ext cx="4929601" cy="49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Distilling this down somewhat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Use spacing between elements to create groups and enforce hierarchy</a:t>
            </a:r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  <a:p>
            <a:r>
              <a:rPr lang="en-US" dirty="0" smtClean="0"/>
              <a:t>Example: On the web, which actions happen are page level, site level, browser level?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5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0"/>
            <a:ext cx="8785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weird trick (for testing how clear your layout 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thumbnail version of your design</a:t>
            </a:r>
          </a:p>
          <a:p>
            <a:endParaRPr lang="en-US" dirty="0"/>
          </a:p>
          <a:p>
            <a:r>
              <a:rPr lang="en-US" dirty="0" smtClean="0"/>
              <a:t>Are the important parts still visible?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15" y="4253646"/>
            <a:ext cx="1697394" cy="1357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2194"/>
          <a:stretch/>
        </p:blipFill>
        <p:spPr>
          <a:xfrm>
            <a:off x="4680107" y="4253646"/>
            <a:ext cx="1645135" cy="12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8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0" y="-212434"/>
            <a:ext cx="8388732" cy="807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7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681" y="-245782"/>
            <a:ext cx="10044086" cy="80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2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Distilling this down somewhat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We are designing items that are going to be read, so make the expected reading order clear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r>
              <a:rPr lang="en-US" dirty="0" smtClean="0"/>
              <a:t>Typically follows a Z pattern, but we can trick it through use of contrast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74" y="5054638"/>
            <a:ext cx="1905000" cy="146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0" y="5054638"/>
            <a:ext cx="18796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5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Bringing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 layout, size, boldness, color to convey the structure of your design</a:t>
            </a:r>
          </a:p>
          <a:p>
            <a:endParaRPr lang="en-US" dirty="0"/>
          </a:p>
          <a:p>
            <a:r>
              <a:rPr lang="en-US" dirty="0" smtClean="0"/>
              <a:t>Which of these is more important:</a:t>
            </a:r>
          </a:p>
          <a:p>
            <a:pPr lvl="1"/>
            <a:r>
              <a:rPr lang="en-US" dirty="0" smtClean="0">
                <a:solidFill>
                  <a:srgbClr val="F79646"/>
                </a:solidFill>
              </a:rPr>
              <a:t>Iron Man </a:t>
            </a:r>
            <a:r>
              <a:rPr lang="en-US" dirty="0" smtClean="0"/>
              <a:t>vs. </a:t>
            </a:r>
            <a:r>
              <a:rPr lang="en-US" b="1" dirty="0" smtClean="0"/>
              <a:t>Ms. Marvel</a:t>
            </a:r>
          </a:p>
          <a:p>
            <a:pPr lvl="1"/>
            <a:r>
              <a:rPr lang="en-US" dirty="0" smtClean="0"/>
              <a:t>Iron Man vs. </a:t>
            </a:r>
            <a:r>
              <a:rPr lang="en-US" sz="3600" b="1" dirty="0" smtClean="0">
                <a:solidFill>
                  <a:srgbClr val="F79646"/>
                </a:solidFill>
              </a:rPr>
              <a:t>Ms. Marvel</a:t>
            </a:r>
          </a:p>
          <a:p>
            <a:pPr marL="457200" lvl="1" indent="0">
              <a:buNone/>
            </a:pPr>
            <a:endParaRPr 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69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layout √</a:t>
            </a:r>
          </a:p>
          <a:p>
            <a:pPr lvl="1"/>
            <a:r>
              <a:rPr lang="en-US" dirty="0" smtClean="0"/>
              <a:t>Grid-based layouts</a:t>
            </a:r>
          </a:p>
          <a:p>
            <a:pPr lvl="1"/>
            <a:endParaRPr lang="en-US" dirty="0"/>
          </a:p>
          <a:p>
            <a:r>
              <a:rPr lang="en-US" dirty="0" smtClean="0"/>
              <a:t>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8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094" r="15518" b="11720"/>
          <a:stretch/>
        </p:blipFill>
        <p:spPr>
          <a:xfrm>
            <a:off x="14383" y="3975"/>
            <a:ext cx="9134768" cy="6854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9661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typographic grid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63000" y="6537326"/>
            <a:ext cx="386151" cy="320674"/>
          </a:xfrm>
        </p:spPr>
        <p:txBody>
          <a:bodyPr/>
          <a:lstStyle/>
          <a:p>
            <a:fld id="{CC02CEE1-4BA7-AE41-B4FA-EC6288DCBE8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" y="279737"/>
            <a:ext cx="21086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latin typeface="Helvetica"/>
                <a:cs typeface="Helvetica"/>
              </a:rPr>
              <a:t>Next:</a:t>
            </a:r>
            <a:endParaRPr lang="en-US" sz="6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2851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documents can be too cluttered, difficult to search</a:t>
            </a:r>
          </a:p>
          <a:p>
            <a:endParaRPr lang="en-US" dirty="0" smtClean="0"/>
          </a:p>
          <a:p>
            <a:r>
              <a:rPr lang="en-US" dirty="0" smtClean="0"/>
              <a:t>Providing a grid structure improves visual search</a:t>
            </a:r>
          </a:p>
          <a:p>
            <a:endParaRPr lang="en-US" dirty="0"/>
          </a:p>
          <a:p>
            <a:r>
              <a:rPr lang="en-US" dirty="0" smtClean="0"/>
              <a:t>Grids help even if the user doesn’t notice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5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Due today</a:t>
            </a:r>
            <a:r>
              <a:rPr lang="en-US" dirty="0" smtClean="0"/>
              <a:t>: </a:t>
            </a:r>
            <a:r>
              <a:rPr lang="en-US" dirty="0" smtClean="0"/>
              <a:t>Paper prototyping testing</a:t>
            </a:r>
          </a:p>
          <a:p>
            <a:endParaRPr lang="en-US" dirty="0" smtClean="0"/>
          </a:p>
          <a:p>
            <a:r>
              <a:rPr lang="en-US" dirty="0" smtClean="0"/>
              <a:t>Due in one week: mid-fidelity prototype based on </a:t>
            </a:r>
            <a:r>
              <a:rPr lang="en-US" dirty="0" smtClean="0"/>
              <a:t>your best version of paper prototype</a:t>
            </a:r>
          </a:p>
          <a:p>
            <a:pPr lvl="1"/>
            <a:r>
              <a:rPr lang="en-US" dirty="0" smtClean="0"/>
              <a:t>Fill in missing parts of your app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494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Lay out a page on a 2D-grid</a:t>
            </a:r>
          </a:p>
          <a:p>
            <a:endParaRPr lang="en-US" dirty="0" smtClean="0"/>
          </a:p>
          <a:p>
            <a:r>
              <a:rPr lang="en-US" dirty="0" smtClean="0"/>
              <a:t>Identify an underlying grid structure (rows, columns)</a:t>
            </a:r>
          </a:p>
          <a:p>
            <a:pPr lvl="1"/>
            <a:r>
              <a:rPr lang="en-US" dirty="0" smtClean="0"/>
              <a:t>Grid cell sizes are multiples of some “base” size</a:t>
            </a:r>
          </a:p>
          <a:p>
            <a:endParaRPr lang="en-US" dirty="0" smtClean="0"/>
          </a:p>
          <a:p>
            <a:r>
              <a:rPr lang="en-US" dirty="0" smtClean="0"/>
              <a:t>Fill grid cells with content</a:t>
            </a:r>
          </a:p>
          <a:p>
            <a:pPr lvl="1"/>
            <a:r>
              <a:rPr lang="en-US" dirty="0" smtClean="0"/>
              <a:t>Grid columns may not be same size</a:t>
            </a:r>
          </a:p>
          <a:p>
            <a:pPr lvl="1"/>
            <a:r>
              <a:rPr lang="en-US" dirty="0" smtClean="0"/>
              <a:t>Elements may fill more than one row/column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1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29" t="9902" r="9478" b="20675"/>
          <a:stretch/>
        </p:blipFill>
        <p:spPr>
          <a:xfrm>
            <a:off x="4394" y="0"/>
            <a:ext cx="9139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29" t="9902" r="9478" b="20675"/>
          <a:stretch/>
        </p:blipFill>
        <p:spPr>
          <a:xfrm>
            <a:off x="4394" y="0"/>
            <a:ext cx="9139606" cy="6858000"/>
          </a:xfrm>
          <a:prstGeom prst="rect">
            <a:avLst/>
          </a:prstGeom>
          <a:effectLst/>
        </p:spPr>
      </p:pic>
      <p:cxnSp>
        <p:nvCxnSpPr>
          <p:cNvPr id="3" name="Straight Connector 2"/>
          <p:cNvCxnSpPr/>
          <p:nvPr/>
        </p:nvCxnSpPr>
        <p:spPr>
          <a:xfrm>
            <a:off x="2607746" y="0"/>
            <a:ext cx="0" cy="685800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746218" y="0"/>
            <a:ext cx="0" cy="685800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567158"/>
            <a:ext cx="914400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51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29" t="9902" r="9478" b="20675"/>
          <a:stretch/>
        </p:blipFill>
        <p:spPr>
          <a:xfrm>
            <a:off x="4394" y="0"/>
            <a:ext cx="9139606" cy="6858000"/>
          </a:xfrm>
          <a:prstGeom prst="rect">
            <a:avLst/>
          </a:prstGeom>
          <a:effectLst/>
        </p:spPr>
      </p:pic>
      <p:cxnSp>
        <p:nvCxnSpPr>
          <p:cNvPr id="3" name="Straight Connector 2"/>
          <p:cNvCxnSpPr/>
          <p:nvPr/>
        </p:nvCxnSpPr>
        <p:spPr>
          <a:xfrm>
            <a:off x="2607746" y="0"/>
            <a:ext cx="0" cy="685800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746218" y="0"/>
            <a:ext cx="0" cy="685800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567158"/>
            <a:ext cx="914400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63098" y="1567158"/>
            <a:ext cx="0" cy="5290842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07746" y="5363459"/>
            <a:ext cx="3138472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46218" y="4769020"/>
            <a:ext cx="3397782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46218" y="6052468"/>
            <a:ext cx="3397782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59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29" t="9902" r="9478" b="20675"/>
          <a:stretch/>
        </p:blipFill>
        <p:spPr>
          <a:xfrm>
            <a:off x="4394" y="0"/>
            <a:ext cx="9139606" cy="6858000"/>
          </a:xfrm>
          <a:prstGeom prst="rect">
            <a:avLst/>
          </a:prstGeom>
          <a:effectLst/>
        </p:spPr>
      </p:pic>
      <p:cxnSp>
        <p:nvCxnSpPr>
          <p:cNvPr id="3" name="Straight Connector 2"/>
          <p:cNvCxnSpPr/>
          <p:nvPr/>
        </p:nvCxnSpPr>
        <p:spPr>
          <a:xfrm>
            <a:off x="2607746" y="0"/>
            <a:ext cx="0" cy="685800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746218" y="0"/>
            <a:ext cx="0" cy="685800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567158"/>
            <a:ext cx="914400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63098" y="1567158"/>
            <a:ext cx="0" cy="5290842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07746" y="5363459"/>
            <a:ext cx="3138472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46218" y="4769020"/>
            <a:ext cx="3397782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46218" y="6052468"/>
            <a:ext cx="3397782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52400" y="1567158"/>
            <a:ext cx="810698" cy="5290842"/>
          </a:xfrm>
          <a:prstGeom prst="rect">
            <a:avLst/>
          </a:prstGeom>
          <a:solidFill>
            <a:srgbClr val="E29F1D">
              <a:alpha val="7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1x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974758" y="1567158"/>
            <a:ext cx="1632988" cy="5290842"/>
          </a:xfrm>
          <a:prstGeom prst="rect">
            <a:avLst/>
          </a:prstGeom>
          <a:solidFill>
            <a:srgbClr val="FFFF00">
              <a:alpha val="7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2x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607746" y="1567158"/>
            <a:ext cx="3217642" cy="5290842"/>
          </a:xfrm>
          <a:prstGeom prst="rect">
            <a:avLst/>
          </a:prstGeom>
          <a:solidFill>
            <a:srgbClr val="008000">
              <a:alpha val="7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4x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>
            <a:off x="5825388" y="1567158"/>
            <a:ext cx="3217642" cy="5290842"/>
          </a:xfrm>
          <a:prstGeom prst="rect">
            <a:avLst/>
          </a:prstGeom>
          <a:solidFill>
            <a:srgbClr val="660066">
              <a:alpha val="7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4x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819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29" t="9902" r="9478" b="20675"/>
          <a:stretch/>
        </p:blipFill>
        <p:spPr>
          <a:xfrm>
            <a:off x="4394" y="0"/>
            <a:ext cx="9139606" cy="6858000"/>
          </a:xfrm>
          <a:prstGeom prst="rect">
            <a:avLst/>
          </a:prstGeom>
          <a:effectLst/>
        </p:spPr>
      </p:pic>
      <p:cxnSp>
        <p:nvCxnSpPr>
          <p:cNvPr id="3" name="Straight Connector 2"/>
          <p:cNvCxnSpPr/>
          <p:nvPr/>
        </p:nvCxnSpPr>
        <p:spPr>
          <a:xfrm>
            <a:off x="2607746" y="0"/>
            <a:ext cx="0" cy="685800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746218" y="0"/>
            <a:ext cx="0" cy="685800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1567158"/>
            <a:ext cx="914400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63098" y="1567158"/>
            <a:ext cx="0" cy="5290842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07746" y="5363459"/>
            <a:ext cx="3138472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46218" y="4769020"/>
            <a:ext cx="3397782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46218" y="6052468"/>
            <a:ext cx="3397782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77350" y="1837356"/>
            <a:ext cx="0" cy="2931664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46218" y="3259693"/>
            <a:ext cx="3397782" cy="0"/>
          </a:xfrm>
          <a:prstGeom prst="line">
            <a:avLst/>
          </a:prstGeom>
          <a:ln w="38100" cmpd="sng">
            <a:solidFill>
              <a:srgbClr val="80B60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94" y="3628253"/>
            <a:ext cx="958704" cy="0"/>
          </a:xfrm>
          <a:prstGeom prst="line">
            <a:avLst/>
          </a:prstGeom>
          <a:ln w="38100" cmpd="sng">
            <a:solidFill>
              <a:srgbClr val="80B60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1213759"/>
            <a:ext cx="2607746" cy="0"/>
          </a:xfrm>
          <a:prstGeom prst="line">
            <a:avLst/>
          </a:prstGeom>
          <a:ln w="38100" cmpd="sng">
            <a:solidFill>
              <a:srgbClr val="80B60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9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85779"/>
          </a:xfrm>
        </p:spPr>
        <p:txBody>
          <a:bodyPr/>
          <a:lstStyle/>
          <a:p>
            <a:r>
              <a:rPr lang="en-US" dirty="0" smtClean="0"/>
              <a:t>Grid ≠ boring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3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525" t="8931" r="2475" b="32789"/>
          <a:stretch/>
        </p:blipFill>
        <p:spPr>
          <a:xfrm>
            <a:off x="-53805" y="0"/>
            <a:ext cx="919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0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525" t="8931" r="2475" b="32789"/>
          <a:stretch/>
        </p:blipFill>
        <p:spPr>
          <a:xfrm>
            <a:off x="-53805" y="0"/>
            <a:ext cx="9197805" cy="6858000"/>
          </a:xfrm>
          <a:prstGeom prst="rect">
            <a:avLst/>
          </a:prstGeom>
          <a:effectLst/>
        </p:spPr>
      </p:pic>
      <p:cxnSp>
        <p:nvCxnSpPr>
          <p:cNvPr id="4" name="Straight Connector 3"/>
          <p:cNvCxnSpPr/>
          <p:nvPr/>
        </p:nvCxnSpPr>
        <p:spPr>
          <a:xfrm>
            <a:off x="1837582" y="959209"/>
            <a:ext cx="0" cy="5898791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959209"/>
            <a:ext cx="914400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53805" y="2530156"/>
            <a:ext cx="914400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3249975"/>
            <a:ext cx="9144000" cy="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38402" y="959209"/>
            <a:ext cx="0" cy="5898791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03007" y="959209"/>
            <a:ext cx="0" cy="5898791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86543" y="959209"/>
            <a:ext cx="0" cy="5898791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33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85779"/>
          </a:xfrm>
        </p:spPr>
        <p:txBody>
          <a:bodyPr/>
          <a:lstStyle/>
          <a:p>
            <a:r>
              <a:rPr lang="en-US" dirty="0" err="1" smtClean="0"/>
              <a:t>ur</a:t>
            </a:r>
            <a:r>
              <a:rPr lang="en-US" dirty="0" smtClean="0"/>
              <a:t> </a:t>
            </a:r>
            <a:r>
              <a:rPr lang="en-US" dirty="0" err="1" smtClean="0"/>
              <a:t>doin</a:t>
            </a:r>
            <a:r>
              <a:rPr lang="en-US" dirty="0" smtClean="0"/>
              <a:t> it wrong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3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3:30-4:30 in ECCR 1B40</a:t>
            </a:r>
          </a:p>
          <a:p>
            <a:pPr lvl="1"/>
            <a:r>
              <a:rPr lang="en-US" dirty="0" smtClean="0"/>
              <a:t>Don’t even have to leave the building! </a:t>
            </a:r>
          </a:p>
          <a:p>
            <a:endParaRPr lang="en-US" dirty="0"/>
          </a:p>
          <a:p>
            <a:r>
              <a:rPr lang="en-US" dirty="0" smtClean="0"/>
              <a:t>Dr. Diana Franklin, UCSB</a:t>
            </a:r>
          </a:p>
          <a:p>
            <a:r>
              <a:rPr lang="en-US" dirty="0" smtClean="0"/>
              <a:t>“Computing </a:t>
            </a:r>
            <a:r>
              <a:rPr lang="en-US" dirty="0"/>
              <a:t>Education Research: Pushing the Borders of Computing Today to Educate the Innovators of </a:t>
            </a:r>
            <a:r>
              <a:rPr lang="en-US" dirty="0" smtClean="0"/>
              <a:t>Tomorrow”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4156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38" t="10440" r="4698" b="1538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0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38" t="10440" r="4698" b="1538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229558" y="0"/>
            <a:ext cx="0" cy="685800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975915" y="0"/>
            <a:ext cx="0" cy="6858000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120771" y="634969"/>
            <a:ext cx="445884" cy="283709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422494" y="3773073"/>
            <a:ext cx="445884" cy="283709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20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838" t="10441" r="4698" b="16718"/>
          <a:stretch/>
        </p:blipFill>
        <p:spPr>
          <a:xfrm>
            <a:off x="-12330" y="-4966"/>
            <a:ext cx="9180576" cy="676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03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41" y="0"/>
            <a:ext cx="9176522" cy="674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Grids in HTML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4929"/>
          </a:xfrm>
        </p:spPr>
        <p:txBody>
          <a:bodyPr>
            <a:normAutofit/>
          </a:bodyPr>
          <a:lstStyle/>
          <a:p>
            <a:r>
              <a:rPr lang="en-US" dirty="0" smtClean="0"/>
              <a:t>The old way: HTML tables</a:t>
            </a:r>
          </a:p>
          <a:p>
            <a:pPr lvl="1"/>
            <a:r>
              <a:rPr lang="en-US" dirty="0" smtClean="0"/>
              <a:t>Possible; bad for several reasons</a:t>
            </a:r>
          </a:p>
          <a:p>
            <a:pPr lvl="2"/>
            <a:endParaRPr lang="en-US" dirty="0"/>
          </a:p>
          <a:p>
            <a:r>
              <a:rPr lang="en-US" dirty="0" smtClean="0"/>
              <a:t>Using CSS</a:t>
            </a:r>
          </a:p>
          <a:p>
            <a:pPr lvl="1"/>
            <a:r>
              <a:rPr lang="en-US" dirty="0" smtClean="0"/>
              <a:t>The “box model”</a:t>
            </a:r>
          </a:p>
          <a:p>
            <a:pPr lvl="1"/>
            <a:r>
              <a:rPr lang="en-US" dirty="0" smtClean="0"/>
              <a:t>Hard to get right… but some libraries can help</a:t>
            </a:r>
          </a:p>
          <a:p>
            <a:pPr lvl="2"/>
            <a:r>
              <a:rPr lang="en-US" u="sng" dirty="0">
                <a:solidFill>
                  <a:srgbClr val="F79646"/>
                </a:solidFill>
              </a:rPr>
              <a:t>http://</a:t>
            </a:r>
            <a:r>
              <a:rPr lang="en-US" u="sng" dirty="0" err="1" smtClean="0">
                <a:solidFill>
                  <a:srgbClr val="F79646"/>
                </a:solidFill>
              </a:rPr>
              <a:t>getbootstrap.com</a:t>
            </a:r>
            <a:endParaRPr lang="en-US" u="sng" dirty="0">
              <a:solidFill>
                <a:srgbClr val="F79646"/>
              </a:solidFill>
            </a:endParaRPr>
          </a:p>
          <a:p>
            <a:pPr lvl="2"/>
            <a:r>
              <a:rPr lang="en-US" u="sng" dirty="0" smtClean="0">
                <a:solidFill>
                  <a:srgbClr val="F79646"/>
                </a:solidFill>
              </a:rPr>
              <a:t>http</a:t>
            </a:r>
            <a:r>
              <a:rPr lang="en-US" u="sng" dirty="0">
                <a:solidFill>
                  <a:srgbClr val="F79646"/>
                </a:solidFill>
              </a:rPr>
              <a:t>://960.gs</a:t>
            </a:r>
            <a:r>
              <a:rPr lang="en-US" u="sng" dirty="0" smtClean="0">
                <a:solidFill>
                  <a:srgbClr val="F79646"/>
                </a:solidFill>
              </a:rPr>
              <a:t>/</a:t>
            </a:r>
          </a:p>
          <a:p>
            <a:pPr lvl="2"/>
            <a:r>
              <a:rPr lang="en-US" u="sng" dirty="0">
                <a:solidFill>
                  <a:srgbClr val="F79646"/>
                </a:solidFill>
              </a:rPr>
              <a:t>http://</a:t>
            </a:r>
            <a:r>
              <a:rPr lang="en-US" u="sng" dirty="0" err="1">
                <a:solidFill>
                  <a:srgbClr val="F79646"/>
                </a:solidFill>
              </a:rPr>
              <a:t>yuilibrary.com</a:t>
            </a:r>
            <a:r>
              <a:rPr lang="en-US" u="sng" dirty="0">
                <a:solidFill>
                  <a:srgbClr val="F79646"/>
                </a:solidFill>
              </a:rPr>
              <a:t>/</a:t>
            </a:r>
            <a:r>
              <a:rPr lang="en-US" u="sng" dirty="0" err="1">
                <a:solidFill>
                  <a:srgbClr val="F79646"/>
                </a:solidFill>
              </a:rPr>
              <a:t>yui</a:t>
            </a:r>
            <a:r>
              <a:rPr lang="en-US" u="sng" dirty="0">
                <a:solidFill>
                  <a:srgbClr val="F79646"/>
                </a:solidFill>
              </a:rPr>
              <a:t>/docs/</a:t>
            </a:r>
            <a:r>
              <a:rPr lang="en-US" u="sng" dirty="0" err="1">
                <a:solidFill>
                  <a:srgbClr val="F79646"/>
                </a:solidFill>
              </a:rPr>
              <a:t>cssgrids</a:t>
            </a:r>
            <a:r>
              <a:rPr lang="en-US" u="sng" dirty="0" smtClean="0">
                <a:solidFill>
                  <a:srgbClr val="F79646"/>
                </a:solidFill>
              </a:rPr>
              <a:t>/</a:t>
            </a:r>
          </a:p>
          <a:p>
            <a:pPr lvl="2"/>
            <a:r>
              <a:rPr lang="en-US" u="sng" dirty="0">
                <a:solidFill>
                  <a:srgbClr val="F79646"/>
                </a:solidFill>
              </a:rPr>
              <a:t>http://</a:t>
            </a:r>
            <a:r>
              <a:rPr lang="en-US" u="sng" dirty="0" err="1">
                <a:solidFill>
                  <a:srgbClr val="F79646"/>
                </a:solidFill>
              </a:rPr>
              <a:t>www.thegridsystem.org</a:t>
            </a:r>
            <a:r>
              <a:rPr lang="en-US" u="sng" dirty="0">
                <a:solidFill>
                  <a:srgbClr val="F79646"/>
                </a:solidFill>
              </a:rPr>
              <a:t>/</a:t>
            </a:r>
            <a:endParaRPr lang="en-US" u="sng" dirty="0" smtClean="0">
              <a:solidFill>
                <a:srgbClr val="F7964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6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use grids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 design tools often support a grid layout</a:t>
            </a:r>
          </a:p>
          <a:p>
            <a:endParaRPr lang="en-US" dirty="0"/>
          </a:p>
          <a:p>
            <a:r>
              <a:rPr lang="en-US" dirty="0" smtClean="0"/>
              <a:t>Can be especially useful when presenting large amounts of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8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17267"/>
          </a:xfrm>
        </p:spPr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Working with type</a:t>
            </a:r>
            <a:endParaRPr lang="en-US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331676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Typography on the streets!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100" y="2081492"/>
            <a:ext cx="4191000" cy="4191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30700" y="5656947"/>
            <a:ext cx="481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http://www.nypost.com/p/news/local/bronxmillion_kuj8X4Z2VolVhXnCymfkvM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71512"/>
            <a:ext cx="844321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smtClean="0"/>
              <a:t>New York updated their street signs.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66014" y="2700049"/>
            <a:ext cx="34495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What changed?</a:t>
            </a:r>
          </a:p>
          <a:p>
            <a:r>
              <a:rPr lang="en-US" sz="4000" dirty="0" smtClean="0"/>
              <a:t>Why?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8221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Why?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PERRY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>
                <a:solidFill>
                  <a:srgbClr val="FFFFFF"/>
                </a:solidFill>
              </a:rPr>
              <a:pPr/>
              <a:t>38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1763044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Is this Charles street? 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Perry street?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Smith street?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763044"/>
            <a:ext cx="1524000" cy="44675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56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Why?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PERRY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Perry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>
                <a:solidFill>
                  <a:srgbClr val="FFFFFF"/>
                </a:solidFill>
              </a:rPr>
              <a:pPr/>
              <a:t>39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1763044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Is this Charles street? 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Perry street?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Smith street?</a:t>
            </a: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How about this?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752600"/>
            <a:ext cx="1524000" cy="4467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5189" y="3453658"/>
            <a:ext cx="271471" cy="4467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3563078"/>
            <a:ext cx="914400" cy="335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71600" y="3731574"/>
            <a:ext cx="228600" cy="2943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4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tools for visual design</a:t>
            </a:r>
          </a:p>
          <a:p>
            <a:pPr lvl="1"/>
            <a:r>
              <a:rPr lang="en-US" dirty="0" smtClean="0"/>
              <a:t>Grid-based design</a:t>
            </a:r>
          </a:p>
          <a:p>
            <a:pPr lvl="1"/>
            <a:r>
              <a:rPr lang="en-US" dirty="0" smtClean="0"/>
              <a:t>Type</a:t>
            </a:r>
          </a:p>
          <a:p>
            <a:pPr lvl="1"/>
            <a:r>
              <a:rPr lang="en-US" dirty="0" smtClean="0"/>
              <a:t>Color (we’ll talk about this on Thursday)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057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Why?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PERRY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Perry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>
                <a:solidFill>
                  <a:srgbClr val="FFFFFF"/>
                </a:solidFill>
              </a:rPr>
              <a:pPr/>
              <a:t>40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0" y="1763044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Is this Charles street? 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Perry street?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Smith street?</a:t>
            </a: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How about this?</a:t>
            </a:r>
          </a:p>
        </p:txBody>
      </p:sp>
    </p:spTree>
    <p:extLst>
      <p:ext uri="{BB962C8B-B14F-4D97-AF65-F5344CB8AC3E}">
        <p14:creationId xmlns:p14="http://schemas.microsoft.com/office/powerpoint/2010/main" val="2050762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Typography on the </a:t>
            </a:r>
            <a:r>
              <a:rPr lang="en-US" dirty="0" smtClean="0">
                <a:solidFill>
                  <a:srgbClr val="FFFFFF"/>
                </a:solidFill>
              </a:rPr>
              <a:t>streets!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8124" y="1171512"/>
            <a:ext cx="4852289" cy="4954651"/>
          </a:xfrm>
        </p:spPr>
        <p:txBody>
          <a:bodyPr>
            <a:noAutofit/>
          </a:bodyPr>
          <a:lstStyle/>
          <a:p>
            <a:endParaRPr lang="en-US" sz="2000" dirty="0" smtClean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 smtClean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“Studies have shown that it is harder to read all-caps signs, and those extra milliseconds spent staring away from the road have been shown to increase the likelihood of accidents, particularly among older drivers.” 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“new regulations also require a change in font from the standard highway typeface to </a:t>
            </a:r>
            <a:r>
              <a:rPr lang="en-US" sz="2000" dirty="0" err="1" smtClean="0">
                <a:solidFill>
                  <a:srgbClr val="FFFFFF"/>
                </a:solidFill>
              </a:rPr>
              <a:t>Clearview</a:t>
            </a:r>
            <a:r>
              <a:rPr lang="en-US" sz="2000" dirty="0" smtClean="0">
                <a:solidFill>
                  <a:srgbClr val="FFFFFF"/>
                </a:solidFill>
              </a:rPr>
              <a:t>, which was specially developed for this purpose. 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2322792"/>
            <a:ext cx="3810000" cy="381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30700" y="5879197"/>
            <a:ext cx="481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http://www.nypost.com/p/news/local/bronxmillion_kuj8X4Z2VolVhXnCymfkvM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158162"/>
            <a:ext cx="8300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 smtClean="0">
                <a:solidFill>
                  <a:srgbClr val="FFFFFF"/>
                </a:solidFill>
              </a:rPr>
              <a:t>New York is updating their street signs.  </a:t>
            </a:r>
            <a:br>
              <a:rPr lang="en-US" sz="2700" dirty="0" smtClean="0">
                <a:solidFill>
                  <a:srgbClr val="FFFFFF"/>
                </a:solidFill>
              </a:rPr>
            </a:br>
            <a:r>
              <a:rPr lang="en-US" sz="2700" b="1" dirty="0" smtClean="0">
                <a:solidFill>
                  <a:srgbClr val="FFFFFF"/>
                </a:solidFill>
              </a:rPr>
              <a:t>Costing 27 Million Dollars!</a:t>
            </a:r>
          </a:p>
        </p:txBody>
      </p:sp>
    </p:spTree>
    <p:extLst>
      <p:ext uri="{BB962C8B-B14F-4D97-AF65-F5344CB8AC3E}">
        <p14:creationId xmlns:p14="http://schemas.microsoft.com/office/powerpoint/2010/main" val="269462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32514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 high-level guidelines</a:t>
            </a:r>
          </a:p>
          <a:p>
            <a:endParaRPr lang="en-US" dirty="0"/>
          </a:p>
          <a:p>
            <a:r>
              <a:rPr lang="en-US" dirty="0" smtClean="0"/>
              <a:t>Can go very deep in this</a:t>
            </a:r>
          </a:p>
          <a:p>
            <a:endParaRPr lang="en-US" dirty="0"/>
          </a:p>
          <a:p>
            <a:r>
              <a:rPr lang="en-US" dirty="0" smtClean="0"/>
              <a:t>Further reading: </a:t>
            </a:r>
            <a:r>
              <a:rPr lang="en-US" dirty="0">
                <a:hlinkClick r:id="rId2"/>
              </a:rPr>
              <a:t>http://alistapart.com/topic/typography-web-</a:t>
            </a:r>
            <a:r>
              <a:rPr lang="en-US" dirty="0" smtClean="0">
                <a:hlinkClick r:id="rId2"/>
              </a:rPr>
              <a:t>fonts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3" y="1600199"/>
            <a:ext cx="2590800" cy="46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5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 to know about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kinds of type</a:t>
            </a:r>
          </a:p>
          <a:p>
            <a:endParaRPr lang="en-US" dirty="0"/>
          </a:p>
          <a:p>
            <a:r>
              <a:rPr lang="en-US" dirty="0" smtClean="0"/>
              <a:t>Type contrasts</a:t>
            </a:r>
          </a:p>
          <a:p>
            <a:endParaRPr lang="en-US" dirty="0" smtClean="0"/>
          </a:p>
          <a:p>
            <a:r>
              <a:rPr lang="en-US" dirty="0" smtClean="0"/>
              <a:t>Designing blocks of text</a:t>
            </a:r>
          </a:p>
        </p:txBody>
      </p:sp>
    </p:spTree>
    <p:extLst>
      <p:ext uri="{BB962C8B-B14F-4D97-AF65-F5344CB8AC3E}">
        <p14:creationId xmlns:p14="http://schemas.microsoft.com/office/powerpoint/2010/main" val="209299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6423"/>
          </a:xfrm>
        </p:spPr>
        <p:txBody>
          <a:bodyPr>
            <a:normAutofit/>
          </a:bodyPr>
          <a:lstStyle/>
          <a:p>
            <a:r>
              <a:rPr lang="en-US" sz="2600" b="1" dirty="0"/>
              <a:t>Typeface</a:t>
            </a:r>
            <a:r>
              <a:rPr lang="en-US" sz="2600" dirty="0"/>
              <a:t>: The distinctive, design of an alphabet (and accompanying numbers and punctuation). All point sizes of that </a:t>
            </a:r>
            <a:r>
              <a:rPr lang="en-US" sz="2600" dirty="0" smtClean="0"/>
              <a:t>typeface.</a:t>
            </a:r>
          </a:p>
          <a:p>
            <a:r>
              <a:rPr lang="en-US" sz="2600" b="1" dirty="0" smtClean="0">
                <a:latin typeface="Helvetica"/>
                <a:cs typeface="Helvetica"/>
              </a:rPr>
              <a:t>Font</a:t>
            </a:r>
            <a:r>
              <a:rPr lang="en-US" sz="2600" dirty="0" smtClean="0">
                <a:latin typeface="Helvetica"/>
                <a:cs typeface="Helvetica"/>
              </a:rPr>
              <a:t>: All the letters, numbers and punctuation of a single size of a single typeface (27-point Helvetica)</a:t>
            </a:r>
          </a:p>
          <a:p>
            <a:pPr lvl="1"/>
            <a:r>
              <a:rPr lang="en-US" sz="2600" dirty="0" smtClean="0"/>
              <a:t>1 Inch = 72 points = 6 picas (1 pica=12 points)</a:t>
            </a:r>
            <a:endParaRPr lang="en-US" sz="2600" dirty="0" smtClean="0"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600" dirty="0" smtClean="0">
                <a:latin typeface="Menlo Regular"/>
                <a:cs typeface="Menlo Regular"/>
              </a:rPr>
              <a:t> </a:t>
            </a:r>
            <a:endParaRPr lang="en-US" sz="2600" dirty="0" smtClean="0">
              <a:latin typeface="Menlo Regular"/>
              <a:cs typeface="Menlo Regular"/>
            </a:endParaRPr>
          </a:p>
          <a:p>
            <a:endParaRPr lang="en-US" sz="2600" dirty="0" smtClean="0"/>
          </a:p>
          <a:p>
            <a:pPr>
              <a:buNone/>
            </a:pPr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Font-Type Definitions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26943"/>
          <a:stretch>
            <a:fillRect/>
          </a:stretch>
        </p:blipFill>
        <p:spPr>
          <a:xfrm>
            <a:off x="520700" y="5034089"/>
            <a:ext cx="8013626" cy="55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2100" y="6007291"/>
            <a:ext cx="6311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http://</a:t>
            </a:r>
            <a:r>
              <a:rPr lang="en-US" dirty="0" err="1" smtClean="0">
                <a:solidFill>
                  <a:srgbClr val="FFFFFF"/>
                </a:solidFill>
              </a:rPr>
              <a:t>www.wiu.edu/art/courses/handouts/type.htm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53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Basic Type Anatomy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055"/>
          <a:stretch>
            <a:fillRect/>
          </a:stretch>
        </p:blipFill>
        <p:spPr>
          <a:xfrm>
            <a:off x="457199" y="2362200"/>
            <a:ext cx="8597061" cy="287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2100" y="6007291"/>
            <a:ext cx="6311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www.wiu.edu/art/courses/handouts/type.htm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05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511"/>
            <a:ext cx="9143999" cy="47565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4875" y="5775178"/>
            <a:ext cx="6623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http://</a:t>
            </a:r>
            <a:r>
              <a:rPr lang="en-US" dirty="0" err="1">
                <a:solidFill>
                  <a:srgbClr val="000000"/>
                </a:solidFill>
              </a:rPr>
              <a:t>jpedroribeiro.com</a:t>
            </a:r>
            <a:r>
              <a:rPr lang="en-US" dirty="0">
                <a:solidFill>
                  <a:srgbClr val="000000"/>
                </a:solidFill>
              </a:rPr>
              <a:t>/2009/10/know-your-type-part-1-anatomy/</a:t>
            </a:r>
          </a:p>
        </p:txBody>
      </p:sp>
    </p:spTree>
    <p:extLst>
      <p:ext uri="{BB962C8B-B14F-4D97-AF65-F5344CB8AC3E}">
        <p14:creationId xmlns:p14="http://schemas.microsoft.com/office/powerpoint/2010/main" val="370546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Serifs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Screen shot 2012-04-10 at 2.06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327" b="-2032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broad categories of fonts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"/>
                <a:cs typeface="Times"/>
              </a:rPr>
              <a:t>Serif</a:t>
            </a:r>
          </a:p>
          <a:p>
            <a:r>
              <a:rPr lang="en-US" dirty="0" smtClean="0"/>
              <a:t>Sans-serif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3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Further type categories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>
                <a:solidFill>
                  <a:srgbClr val="000000"/>
                </a:solidFill>
              </a:rPr>
              <a:pPr/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15333" b="-15333"/>
          <a:stretch>
            <a:fillRect/>
          </a:stretch>
        </p:blipFill>
        <p:spPr>
          <a:xfrm>
            <a:off x="457200" y="1171575"/>
            <a:ext cx="8443913" cy="4954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664498"/>
            <a:ext cx="6311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http://</a:t>
            </a:r>
            <a:r>
              <a:rPr lang="en-US" dirty="0" err="1" smtClean="0">
                <a:solidFill>
                  <a:srgbClr val="000000"/>
                </a:solidFill>
              </a:rPr>
              <a:t>www.wiu.edu</a:t>
            </a:r>
            <a:r>
              <a:rPr lang="en-US" dirty="0" smtClean="0">
                <a:solidFill>
                  <a:srgbClr val="000000"/>
                </a:solidFill>
              </a:rPr>
              <a:t>/art/courses/handouts/</a:t>
            </a:r>
            <a:r>
              <a:rPr lang="en-US" dirty="0" err="1" smtClean="0">
                <a:solidFill>
                  <a:srgbClr val="000000"/>
                </a:solidFill>
              </a:rPr>
              <a:t>type.htm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Williams has several good chapters on this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6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principles to prototypes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we leave out aspects of visual design from mid-fi prototypes, but…</a:t>
            </a:r>
          </a:p>
          <a:p>
            <a:endParaRPr lang="en-US" dirty="0"/>
          </a:p>
          <a:p>
            <a:r>
              <a:rPr lang="en-US" dirty="0" smtClean="0"/>
              <a:t>Use grid to enforce visual hierarchy and flow</a:t>
            </a:r>
          </a:p>
          <a:p>
            <a:endParaRPr lang="en-US" dirty="0"/>
          </a:p>
          <a:p>
            <a:r>
              <a:rPr lang="en-US" dirty="0" smtClean="0"/>
              <a:t>Begin to think about color and type choices to create </a:t>
            </a:r>
            <a:r>
              <a:rPr lang="en-US" b="1" dirty="0" smtClean="0">
                <a:solidFill>
                  <a:schemeClr val="accent6"/>
                </a:solidFill>
              </a:rPr>
              <a:t>brand identity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5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Display </a:t>
            </a:r>
            <a:r>
              <a:rPr lang="en-US" dirty="0" smtClean="0"/>
              <a:t>typefaces (“stunt” typefaces)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3529"/>
            <a:ext cx="595485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Designed for print or screen?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Traditionally, on screen resolution was much lower than print resolution</a:t>
            </a:r>
          </a:p>
          <a:p>
            <a:endParaRPr lang="en-US" dirty="0"/>
          </a:p>
          <a:p>
            <a:r>
              <a:rPr lang="en-US" dirty="0" smtClean="0"/>
              <a:t>Some fonts designed specifically for on-screen readability</a:t>
            </a:r>
          </a:p>
          <a:p>
            <a:pPr lvl="1"/>
            <a:r>
              <a:rPr lang="en-US" dirty="0" smtClean="0">
                <a:latin typeface="Georgia"/>
                <a:cs typeface="Georgia"/>
              </a:rPr>
              <a:t>Georgia</a:t>
            </a:r>
          </a:p>
          <a:p>
            <a:pPr lvl="1"/>
            <a:r>
              <a:rPr lang="en-US" dirty="0" smtClean="0">
                <a:latin typeface="Verdana"/>
                <a:cs typeface="Verdana"/>
              </a:rPr>
              <a:t>Verdana</a:t>
            </a:r>
          </a:p>
          <a:p>
            <a:pPr lvl="1"/>
            <a:r>
              <a:rPr lang="en-US" dirty="0" smtClean="0">
                <a:latin typeface="Tahoma"/>
                <a:cs typeface="Tahoma"/>
              </a:rPr>
              <a:t>Tahoma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6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within a type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Helvetica</a:t>
            </a:r>
          </a:p>
          <a:p>
            <a:r>
              <a:rPr lang="en-US" b="1" dirty="0" smtClean="0"/>
              <a:t>Helvetica Bold</a:t>
            </a:r>
          </a:p>
          <a:p>
            <a:r>
              <a:rPr lang="en-US" b="1" i="1" dirty="0" smtClean="0"/>
              <a:t>Helvetica Bold Oblique</a:t>
            </a:r>
          </a:p>
          <a:p>
            <a:r>
              <a:rPr lang="en-US" dirty="0" smtClean="0">
                <a:latin typeface="Helvetica Light"/>
                <a:cs typeface="Helvetica Light"/>
              </a:rPr>
              <a:t>Helvetica Light</a:t>
            </a:r>
          </a:p>
          <a:p>
            <a:r>
              <a:rPr lang="en-US" i="1" dirty="0" smtClean="0">
                <a:latin typeface="Helvetica Light"/>
                <a:cs typeface="Helvetica Light"/>
              </a:rPr>
              <a:t>Helvetica Light Oblique</a:t>
            </a:r>
          </a:p>
          <a:p>
            <a:endParaRPr lang="en-US" i="1" dirty="0" smtClean="0">
              <a:latin typeface="Helvetica Light"/>
              <a:cs typeface="Helvetica Light"/>
            </a:endParaRPr>
          </a:p>
          <a:p>
            <a:r>
              <a:rPr lang="en-US" dirty="0" smtClean="0">
                <a:latin typeface="Helvetica Neue"/>
                <a:cs typeface="Helvetica Neue"/>
              </a:rPr>
              <a:t>Helvetica </a:t>
            </a:r>
            <a:r>
              <a:rPr lang="en-US" dirty="0" err="1" smtClean="0">
                <a:latin typeface="Helvetica Neue"/>
                <a:cs typeface="Helvetica Neue"/>
              </a:rPr>
              <a:t>Neue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attributes of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 (heavy, light)</a:t>
            </a:r>
          </a:p>
          <a:p>
            <a:r>
              <a:rPr lang="en-US" dirty="0" smtClean="0"/>
              <a:t>X-height</a:t>
            </a:r>
          </a:p>
          <a:p>
            <a:r>
              <a:rPr lang="en-US" dirty="0" smtClean="0"/>
              <a:t>Ascender/</a:t>
            </a:r>
            <a:r>
              <a:rPr lang="en-US" dirty="0" err="1" smtClean="0"/>
              <a:t>descender</a:t>
            </a:r>
            <a:r>
              <a:rPr lang="en-US" dirty="0" smtClean="0"/>
              <a:t> height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6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Letterspacing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2100" y="6007291"/>
            <a:ext cx="6311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www.wiu.edu/art/courses/handouts/type.htm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-92654" b="-92654"/>
          <a:stretch>
            <a:fillRect/>
          </a:stretch>
        </p:blipFill>
        <p:spPr>
          <a:xfrm>
            <a:off x="457200" y="1171575"/>
            <a:ext cx="8443913" cy="49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9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0"/>
            <a:ext cx="5230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89838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Putting type on the page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3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consider?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Combining typefaces</a:t>
            </a:r>
          </a:p>
          <a:p>
            <a:r>
              <a:rPr lang="en-US" dirty="0" smtClean="0"/>
              <a:t>Testing type</a:t>
            </a:r>
          </a:p>
          <a:p>
            <a:r>
              <a:rPr lang="en-US" dirty="0" smtClean="0"/>
              <a:t>Readability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0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typefaces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Robin Williams</a:t>
            </a:r>
            <a:r>
              <a:rPr lang="en-US" dirty="0" smtClean="0"/>
              <a:t>: 3 relationships between typefaces</a:t>
            </a:r>
          </a:p>
          <a:p>
            <a:endParaRPr lang="en-US" dirty="0"/>
          </a:p>
          <a:p>
            <a:r>
              <a:rPr lang="en-US" dirty="0" smtClean="0"/>
              <a:t>Concordant</a:t>
            </a:r>
          </a:p>
          <a:p>
            <a:r>
              <a:rPr lang="en-US" dirty="0" smtClean="0"/>
              <a:t>Conflicting</a:t>
            </a:r>
          </a:p>
          <a:p>
            <a:r>
              <a:rPr lang="en-US" dirty="0" smtClean="0"/>
              <a:t>Contrasting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4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717" y="3599551"/>
            <a:ext cx="4374919" cy="2942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Concordant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>
                <a:solidFill>
                  <a:schemeClr val="bg1"/>
                </a:solidFill>
              </a:rPr>
              <a:pPr/>
              <a:t>59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4724400" cy="335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47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sense of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Mullet and Sano: grouping, hierarchy, relationship, balance</a:t>
            </a:r>
          </a:p>
          <a:p>
            <a:endParaRPr lang="en-US" dirty="0"/>
          </a:p>
          <a:p>
            <a:r>
              <a:rPr lang="en-US" dirty="0" smtClean="0"/>
              <a:t>Williams (from slides): contrast, alignment, repetition, proximity</a:t>
            </a:r>
          </a:p>
          <a:p>
            <a:endParaRPr lang="en-US" dirty="0"/>
          </a:p>
          <a:p>
            <a:r>
              <a:rPr lang="en-US" dirty="0" smtClean="0"/>
              <a:t>Duarte: contrast, flow, hierarchy, unity, proximity, whitespace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1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Conflicting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>
                <a:solidFill>
                  <a:srgbClr val="000000"/>
                </a:solidFill>
              </a:rPr>
              <a:pPr/>
              <a:t>60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333499"/>
            <a:ext cx="6728416" cy="50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Contrasting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>
                <a:solidFill>
                  <a:srgbClr val="000000"/>
                </a:solidFill>
              </a:rPr>
              <a:pPr/>
              <a:t>61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4954917" cy="373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517" y="3596740"/>
            <a:ext cx="3733800" cy="27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8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typefaces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</a:t>
            </a:r>
            <a:r>
              <a:rPr lang="en-US" dirty="0" smtClean="0"/>
              <a:t>/</a:t>
            </a:r>
            <a:r>
              <a:rPr lang="en-US" dirty="0" err="1" smtClean="0"/>
              <a:t>www.smashingmagazine.com</a:t>
            </a:r>
            <a:r>
              <a:rPr lang="en-US" dirty="0"/>
              <a:t>/ 2010/11/04/best-practices-of- combining-typefaces</a:t>
            </a:r>
            <a:r>
              <a:rPr lang="en-US" dirty="0" smtClean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9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Combine a Sans Serif with a Serif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72" y="2290129"/>
            <a:ext cx="6350000" cy="444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227953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far the most popular principle for creating typeface combinations is to pair a sans serif header typeface with a serif body typeface. This is a classic combination, and it’s almost impossible to get wrong.</a:t>
            </a:r>
          </a:p>
        </p:txBody>
      </p:sp>
    </p:spTree>
    <p:extLst>
      <p:ext uri="{BB962C8B-B14F-4D97-AF65-F5344CB8AC3E}">
        <p14:creationId xmlns:p14="http://schemas.microsoft.com/office/powerpoint/2010/main" val="258234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Similar </a:t>
            </a:r>
            <a:r>
              <a:rPr lang="en-US" dirty="0" smtClean="0"/>
              <a:t>Classifications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90129"/>
            <a:ext cx="6350000" cy="444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" y="1295400"/>
            <a:ext cx="8153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Typefaces of the same classification, but from different typeface families, can easily create discord when combined. Their distinct personalities don’t play well off of each other and create a kind of typographic mud if careful attention is not paid.</a:t>
            </a:r>
          </a:p>
        </p:txBody>
      </p:sp>
    </p:spTree>
    <p:extLst>
      <p:ext uri="{BB962C8B-B14F-4D97-AF65-F5344CB8AC3E}">
        <p14:creationId xmlns:p14="http://schemas.microsoft.com/office/powerpoint/2010/main" val="387314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Distinct Roles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1435465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One very easy way to combine multiple fonts from several typefaces is to design a role-based scheme for each font or typeface, and stick to it.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07" y="2294067"/>
            <a:ext cx="635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0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font weights /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5762" y="1143000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 sure-fire way to muddy your typographic hierarchy is to fail to distinguish elements in the hierarchy from one another. In addition to variations in size, make sure you are </a:t>
            </a:r>
            <a:r>
              <a:rPr lang="en-US" b="1" dirty="0">
                <a:solidFill>
                  <a:srgbClr val="000000"/>
                </a:solidFill>
              </a:rPr>
              <a:t>creating clear differences </a:t>
            </a:r>
            <a:r>
              <a:rPr lang="en-US" dirty="0">
                <a:solidFill>
                  <a:srgbClr val="000000"/>
                </a:solidFill>
              </a:rPr>
              <a:t>in font weights to help guide the reader’s eye around your design.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2592389"/>
            <a:ext cx="5918200" cy="41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simple–2 typefaces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56180"/>
            <a:ext cx="6070600" cy="42494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1295400"/>
            <a:ext cx="792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 all the effort to sort through large typeface libraries looking for “just the right combination”, it’s often easy to overlook the sometimes obvious and much easier choice: stick to two typefaces using a classic sans serif and serif combination.</a:t>
            </a:r>
          </a:p>
        </p:txBody>
      </p:sp>
    </p:spTree>
    <p:extLst>
      <p:ext uri="{BB962C8B-B14F-4D97-AF65-F5344CB8AC3E}">
        <p14:creationId xmlns:p14="http://schemas.microsoft.com/office/powerpoint/2010/main" val="42644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</a:t>
            </a:r>
            <a:r>
              <a:rPr lang="en-US" dirty="0" smtClean="0"/>
              <a:t>dummy text</a:t>
            </a:r>
          </a:p>
          <a:p>
            <a:pPr lvl="1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3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est test </a:t>
            </a:r>
            <a:r>
              <a:rPr lang="en-US" dirty="0"/>
              <a:t>test test </a:t>
            </a:r>
            <a:r>
              <a:rPr lang="en-US" dirty="0" smtClean="0"/>
              <a:t>test </a:t>
            </a:r>
            <a:r>
              <a:rPr lang="en-US" dirty="0"/>
              <a:t>test test test </a:t>
            </a:r>
            <a:r>
              <a:rPr lang="en-US" dirty="0" smtClean="0"/>
              <a:t>test </a:t>
            </a:r>
            <a:r>
              <a:rPr lang="en-US" dirty="0"/>
              <a:t>test </a:t>
            </a:r>
          </a:p>
          <a:p>
            <a:pPr marL="0" indent="0">
              <a:buNone/>
            </a:pPr>
            <a:r>
              <a:rPr lang="en-US" dirty="0"/>
              <a:t>test test test test test test test test test test </a:t>
            </a:r>
          </a:p>
          <a:p>
            <a:pPr marL="0" indent="0">
              <a:buNone/>
            </a:pPr>
            <a:r>
              <a:rPr lang="en-US" dirty="0"/>
              <a:t>test test test test test test test test test test </a:t>
            </a:r>
          </a:p>
          <a:p>
            <a:pPr marL="0" indent="0">
              <a:buNone/>
            </a:pPr>
            <a:r>
              <a:rPr lang="en-US" dirty="0"/>
              <a:t>test test test test test test test test test test </a:t>
            </a:r>
          </a:p>
          <a:p>
            <a:pPr marL="0" indent="0">
              <a:buNone/>
            </a:pPr>
            <a:r>
              <a:rPr lang="en-US" dirty="0"/>
              <a:t>test test test test test test test test test test </a:t>
            </a:r>
          </a:p>
          <a:p>
            <a:pPr marL="0" indent="0">
              <a:buNone/>
            </a:pPr>
            <a:r>
              <a:rPr lang="en-US" dirty="0"/>
              <a:t>test test test test test test test test test test </a:t>
            </a:r>
          </a:p>
          <a:p>
            <a:pPr marL="0" indent="0">
              <a:buNone/>
            </a:pPr>
            <a:r>
              <a:rPr lang="en-US" dirty="0"/>
              <a:t>test test test test test test test test test test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1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Distilling this down somewhat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visual contrast to highlight important items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958809"/>
            <a:ext cx="6159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7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(http://</a:t>
            </a:r>
            <a:r>
              <a:rPr lang="en-US" sz="2400" dirty="0" err="1" smtClean="0">
                <a:solidFill>
                  <a:srgbClr val="0000FF"/>
                </a:solidFill>
              </a:rPr>
              <a:t>lipsum.com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7200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ac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non, </a:t>
            </a:r>
            <a:r>
              <a:rPr lang="en-US" dirty="0" err="1"/>
              <a:t>eleifend</a:t>
            </a:r>
            <a:r>
              <a:rPr lang="en-US" dirty="0"/>
              <a:t> dui.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 ligula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, non </a:t>
            </a:r>
            <a:r>
              <a:rPr lang="en-US" dirty="0" err="1"/>
              <a:t>accumsan</a:t>
            </a:r>
            <a:r>
              <a:rPr lang="en-US" dirty="0"/>
              <a:t> nisi </a:t>
            </a:r>
            <a:r>
              <a:rPr lang="en-US" dirty="0" err="1"/>
              <a:t>aliquam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et,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in </a:t>
            </a:r>
            <a:r>
              <a:rPr lang="en-US" dirty="0" err="1"/>
              <a:t>consectetur</a:t>
            </a:r>
            <a:r>
              <a:rPr lang="en-US" dirty="0"/>
              <a:t> nisi </a:t>
            </a:r>
            <a:r>
              <a:rPr lang="en-US" dirty="0" err="1"/>
              <a:t>tincidunt</a:t>
            </a:r>
            <a:r>
              <a:rPr lang="en-US" dirty="0"/>
              <a:t> ac. Integer </a:t>
            </a:r>
            <a:r>
              <a:rPr lang="en-US" dirty="0" err="1"/>
              <a:t>iaculis</a:t>
            </a:r>
            <a:r>
              <a:rPr lang="en-US" dirty="0"/>
              <a:t> magna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vitae </a:t>
            </a:r>
            <a:r>
              <a:rPr lang="en-US" dirty="0" err="1"/>
              <a:t>nisl</a:t>
            </a:r>
            <a:r>
              <a:rPr lang="en-US" dirty="0"/>
              <a:t> a </a:t>
            </a:r>
            <a:r>
              <a:rPr lang="en-US" dirty="0" err="1"/>
              <a:t>ullamcorper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at </a:t>
            </a:r>
            <a:r>
              <a:rPr lang="en-US" dirty="0" err="1"/>
              <a:t>ultricies</a:t>
            </a:r>
            <a:r>
              <a:rPr lang="en-US" dirty="0"/>
              <a:t> mi.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0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Readability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 Light"/>
                <a:cs typeface="Helvetica Light"/>
              </a:rPr>
              <a:t>Font weight</a:t>
            </a:r>
          </a:p>
          <a:p>
            <a:r>
              <a:rPr lang="en-US" sz="2000" dirty="0" smtClean="0"/>
              <a:t>Font size</a:t>
            </a:r>
          </a:p>
          <a:p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Contrast with background</a:t>
            </a:r>
          </a:p>
          <a:p>
            <a:r>
              <a:rPr lang="en-US" dirty="0" smtClean="0"/>
              <a:t>Serif vs. </a:t>
            </a:r>
            <a:r>
              <a:rPr lang="en-US" dirty="0" smtClean="0">
                <a:latin typeface="Times New Roman"/>
                <a:cs typeface="Times New Roman"/>
              </a:rPr>
              <a:t>sans-serif – the jury is still out</a:t>
            </a:r>
          </a:p>
          <a:p>
            <a:r>
              <a:rPr lang="en-US" dirty="0" smtClean="0">
                <a:latin typeface="Verdana"/>
                <a:cs typeface="Verdana"/>
              </a:rPr>
              <a:t>Fonts designed for screen or page</a:t>
            </a:r>
          </a:p>
          <a:p>
            <a:r>
              <a:rPr lang="en-US" dirty="0" smtClean="0"/>
              <a:t>Other attributes</a:t>
            </a:r>
          </a:p>
          <a:p>
            <a:pPr lvl="1"/>
            <a:r>
              <a:rPr lang="en-US" dirty="0" smtClean="0"/>
              <a:t>Tracking, leading, whitespace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05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WhatFont</a:t>
            </a:r>
            <a:r>
              <a:rPr lang="en-US" dirty="0"/>
              <a:t> </a:t>
            </a:r>
            <a:r>
              <a:rPr lang="en-US" dirty="0" smtClean="0"/>
              <a:t>for Chrome</a:t>
            </a:r>
          </a:p>
          <a:p>
            <a:pPr lvl="2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chrome.google.com</a:t>
            </a:r>
            <a:r>
              <a:rPr lang="en-US" dirty="0"/>
              <a:t>/</a:t>
            </a:r>
            <a:r>
              <a:rPr lang="en-US" dirty="0" err="1"/>
              <a:t>webstore</a:t>
            </a:r>
            <a:r>
              <a:rPr lang="en-US" dirty="0"/>
              <a:t>/detail/</a:t>
            </a:r>
            <a:r>
              <a:rPr lang="en-US" dirty="0" err="1"/>
              <a:t>whatfont</a:t>
            </a:r>
            <a:r>
              <a:rPr lang="en-US" dirty="0"/>
              <a:t>/</a:t>
            </a:r>
            <a:r>
              <a:rPr lang="en-US" dirty="0" err="1"/>
              <a:t>jabopobgcpjmedljpbcaablpmlmfcogm</a:t>
            </a:r>
            <a:endParaRPr lang="en-US" dirty="0"/>
          </a:p>
          <a:p>
            <a:pPr lvl="1"/>
            <a:r>
              <a:rPr lang="en-US" dirty="0" smtClean="0"/>
              <a:t>What the Font</a:t>
            </a:r>
          </a:p>
          <a:p>
            <a:pPr lvl="2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www.myfonts.com</a:t>
            </a:r>
            <a:r>
              <a:rPr lang="en-US" dirty="0"/>
              <a:t>/</a:t>
            </a:r>
            <a:r>
              <a:rPr lang="en-US" dirty="0" err="1"/>
              <a:t>WhatTheFont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90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Remember our F shaped pattern</a:t>
            </a:r>
          </a:p>
          <a:p>
            <a:endParaRPr lang="en-US" dirty="0"/>
          </a:p>
          <a:p>
            <a:r>
              <a:rPr lang="en-US" dirty="0" smtClean="0"/>
              <a:t>How to support it</a:t>
            </a:r>
          </a:p>
          <a:p>
            <a:pPr lvl="1"/>
            <a:r>
              <a:rPr lang="en-US" dirty="0" smtClean="0"/>
              <a:t>Use centered alignment sparingly</a:t>
            </a:r>
          </a:p>
          <a:p>
            <a:pPr lvl="1"/>
            <a:r>
              <a:rPr lang="en-US" dirty="0" smtClean="0"/>
              <a:t>Adjust line spacing as appropriate (increase somewhat as text length increases, ideal ratio may </a:t>
            </a:r>
            <a:r>
              <a:rPr lang="en-US" dirty="0"/>
              <a:t>be around </a:t>
            </a:r>
            <a:r>
              <a:rPr lang="en-US" dirty="0" smtClean="0"/>
              <a:t>1.6) </a:t>
            </a:r>
            <a:r>
              <a:rPr lang="en-US" sz="1700" dirty="0">
                <a:hlinkClick r:id="rId2"/>
              </a:rPr>
              <a:t>http://alistapart.com/article/more-meaningful-</a:t>
            </a:r>
            <a:r>
              <a:rPr lang="en-US" sz="1700" dirty="0" smtClean="0">
                <a:hlinkClick r:id="rId2"/>
              </a:rPr>
              <a:t>typography</a:t>
            </a:r>
            <a:endParaRPr lang="en-US" dirty="0" smtClean="0"/>
          </a:p>
          <a:p>
            <a:pPr lvl="1"/>
            <a:r>
              <a:rPr lang="en-US" dirty="0" smtClean="0"/>
              <a:t>Column width 45-75 characters (</a:t>
            </a:r>
            <a:r>
              <a:rPr lang="en-US" dirty="0" err="1" smtClean="0"/>
              <a:t>Bringhurst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Center alignment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9248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Tyger</a:t>
            </a:r>
            <a:r>
              <a:rPr lang="en-US" dirty="0"/>
              <a:t>! </a:t>
            </a:r>
            <a:r>
              <a:rPr lang="en-US" dirty="0" err="1"/>
              <a:t>Tyger</a:t>
            </a:r>
            <a:r>
              <a:rPr lang="en-US" dirty="0"/>
              <a:t>! burning bright</a:t>
            </a:r>
          </a:p>
          <a:p>
            <a:pPr marL="0" indent="0" algn="ctr">
              <a:buNone/>
            </a:pPr>
            <a:r>
              <a:rPr lang="en-US" dirty="0"/>
              <a:t>In the forests of the night:</a:t>
            </a:r>
          </a:p>
          <a:p>
            <a:pPr marL="0" indent="0" algn="ctr">
              <a:buNone/>
            </a:pPr>
            <a:r>
              <a:rPr lang="en-US" dirty="0"/>
              <a:t>What immortal hand or eye</a:t>
            </a:r>
          </a:p>
          <a:p>
            <a:pPr marL="0" indent="0" algn="ctr">
              <a:buNone/>
            </a:pPr>
            <a:r>
              <a:rPr lang="en-US" dirty="0"/>
              <a:t>Could frame thy fearful symmetry?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 what distant deeps or skies</a:t>
            </a:r>
          </a:p>
          <a:p>
            <a:pPr marL="0" indent="0" algn="ctr">
              <a:buNone/>
            </a:pPr>
            <a:r>
              <a:rPr lang="en-US" dirty="0"/>
              <a:t>Burnt the fire of </a:t>
            </a:r>
            <a:r>
              <a:rPr lang="en-US" dirty="0" err="1"/>
              <a:t>thine</a:t>
            </a:r>
            <a:r>
              <a:rPr lang="en-US" dirty="0"/>
              <a:t> eyes?</a:t>
            </a:r>
          </a:p>
          <a:p>
            <a:pPr marL="0" indent="0" algn="ctr">
              <a:buNone/>
            </a:pPr>
            <a:r>
              <a:rPr lang="en-US" dirty="0"/>
              <a:t>On what wings dare he aspire?</a:t>
            </a:r>
          </a:p>
          <a:p>
            <a:pPr marL="0" indent="0" algn="ctr">
              <a:buNone/>
            </a:pPr>
            <a:r>
              <a:rPr lang="en-US" dirty="0"/>
              <a:t>What the hand dare </a:t>
            </a:r>
            <a:r>
              <a:rPr lang="en-US" dirty="0" err="1"/>
              <a:t>sieze</a:t>
            </a:r>
            <a:r>
              <a:rPr lang="en-US" dirty="0"/>
              <a:t> the fire?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7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Center alignment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9248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err="1"/>
              <a:t>Tyger</a:t>
            </a:r>
            <a:r>
              <a:rPr lang="en-US" dirty="0"/>
              <a:t>! </a:t>
            </a:r>
            <a:r>
              <a:rPr lang="en-US" dirty="0" err="1"/>
              <a:t>Tyger</a:t>
            </a:r>
            <a:r>
              <a:rPr lang="en-US" dirty="0"/>
              <a:t>! burning bright</a:t>
            </a:r>
          </a:p>
          <a:p>
            <a:pPr marL="0" indent="0" algn="ctr">
              <a:buNone/>
            </a:pPr>
            <a:r>
              <a:rPr lang="en-US" dirty="0"/>
              <a:t>In the forests of the night:</a:t>
            </a:r>
          </a:p>
          <a:p>
            <a:pPr marL="0" indent="0" algn="ctr">
              <a:buNone/>
            </a:pPr>
            <a:r>
              <a:rPr lang="en-US" dirty="0"/>
              <a:t>What immortal hand or eye</a:t>
            </a:r>
          </a:p>
          <a:p>
            <a:pPr marL="0" indent="0" algn="ctr">
              <a:buNone/>
            </a:pPr>
            <a:r>
              <a:rPr lang="en-US" dirty="0"/>
              <a:t>Could frame thy fearful symmetry?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 what distant deeps or skies</a:t>
            </a:r>
          </a:p>
          <a:p>
            <a:pPr marL="0" indent="0" algn="ctr">
              <a:buNone/>
            </a:pPr>
            <a:r>
              <a:rPr lang="en-US" dirty="0"/>
              <a:t>Burnt the fire of </a:t>
            </a:r>
            <a:r>
              <a:rPr lang="en-US" dirty="0" err="1"/>
              <a:t>thine</a:t>
            </a:r>
            <a:r>
              <a:rPr lang="en-US" dirty="0"/>
              <a:t> eyes?</a:t>
            </a:r>
          </a:p>
          <a:p>
            <a:pPr marL="0" indent="0" algn="ctr">
              <a:buNone/>
            </a:pPr>
            <a:r>
              <a:rPr lang="en-US" dirty="0"/>
              <a:t>On what wings dare he aspire?</a:t>
            </a:r>
          </a:p>
          <a:p>
            <a:pPr marL="0" indent="0" algn="ctr">
              <a:buNone/>
            </a:pPr>
            <a:r>
              <a:rPr lang="en-US" dirty="0"/>
              <a:t>What the hand dare </a:t>
            </a:r>
            <a:r>
              <a:rPr lang="en-US" dirty="0" err="1"/>
              <a:t>sieze</a:t>
            </a:r>
            <a:r>
              <a:rPr lang="en-US" dirty="0"/>
              <a:t> the fire?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295400" y="1661731"/>
            <a:ext cx="705517" cy="4434269"/>
          </a:xfrm>
          <a:custGeom>
            <a:avLst/>
            <a:gdLst>
              <a:gd name="connsiteX0" fmla="*/ 705517 w 705517"/>
              <a:gd name="connsiteY0" fmla="*/ 0 h 4434269"/>
              <a:gd name="connsiteX1" fmla="*/ 685360 w 705517"/>
              <a:gd name="connsiteY1" fmla="*/ 947321 h 4434269"/>
              <a:gd name="connsiteX2" fmla="*/ 645044 w 705517"/>
              <a:gd name="connsiteY2" fmla="*/ 987632 h 4434269"/>
              <a:gd name="connsiteX3" fmla="*/ 604729 w 705517"/>
              <a:gd name="connsiteY3" fmla="*/ 1048100 h 4434269"/>
              <a:gd name="connsiteX4" fmla="*/ 584571 w 705517"/>
              <a:gd name="connsiteY4" fmla="*/ 1108567 h 4434269"/>
              <a:gd name="connsiteX5" fmla="*/ 423310 w 705517"/>
              <a:gd name="connsiteY5" fmla="*/ 1209346 h 4434269"/>
              <a:gd name="connsiteX6" fmla="*/ 322522 w 705517"/>
              <a:gd name="connsiteY6" fmla="*/ 1330280 h 4434269"/>
              <a:gd name="connsiteX7" fmla="*/ 241892 w 705517"/>
              <a:gd name="connsiteY7" fmla="*/ 1390748 h 4434269"/>
              <a:gd name="connsiteX8" fmla="*/ 120946 w 705517"/>
              <a:gd name="connsiteY8" fmla="*/ 1491526 h 4434269"/>
              <a:gd name="connsiteX9" fmla="*/ 80631 w 705517"/>
              <a:gd name="connsiteY9" fmla="*/ 1551994 h 4434269"/>
              <a:gd name="connsiteX10" fmla="*/ 20158 w 705517"/>
              <a:gd name="connsiteY10" fmla="*/ 1612461 h 4434269"/>
              <a:gd name="connsiteX11" fmla="*/ 0 w 705517"/>
              <a:gd name="connsiteY11" fmla="*/ 1672928 h 4434269"/>
              <a:gd name="connsiteX12" fmla="*/ 40316 w 705517"/>
              <a:gd name="connsiteY12" fmla="*/ 1934953 h 4434269"/>
              <a:gd name="connsiteX13" fmla="*/ 80631 w 705517"/>
              <a:gd name="connsiteY13" fmla="*/ 2055888 h 4434269"/>
              <a:gd name="connsiteX14" fmla="*/ 100789 w 705517"/>
              <a:gd name="connsiteY14" fmla="*/ 2338069 h 4434269"/>
              <a:gd name="connsiteX15" fmla="*/ 181419 w 705517"/>
              <a:gd name="connsiteY15" fmla="*/ 2459003 h 4434269"/>
              <a:gd name="connsiteX16" fmla="*/ 262050 w 705517"/>
              <a:gd name="connsiteY16" fmla="*/ 2559782 h 4434269"/>
              <a:gd name="connsiteX17" fmla="*/ 322522 w 705517"/>
              <a:gd name="connsiteY17" fmla="*/ 2579938 h 4434269"/>
              <a:gd name="connsiteX18" fmla="*/ 382995 w 705517"/>
              <a:gd name="connsiteY18" fmla="*/ 2620249 h 4434269"/>
              <a:gd name="connsiteX19" fmla="*/ 423310 w 705517"/>
              <a:gd name="connsiteY19" fmla="*/ 2761340 h 4434269"/>
              <a:gd name="connsiteX20" fmla="*/ 443468 w 705517"/>
              <a:gd name="connsiteY20" fmla="*/ 2922586 h 4434269"/>
              <a:gd name="connsiteX21" fmla="*/ 524099 w 705517"/>
              <a:gd name="connsiteY21" fmla="*/ 3023365 h 4434269"/>
              <a:gd name="connsiteX22" fmla="*/ 544256 w 705517"/>
              <a:gd name="connsiteY22" fmla="*/ 3124144 h 4434269"/>
              <a:gd name="connsiteX23" fmla="*/ 524099 w 705517"/>
              <a:gd name="connsiteY23" fmla="*/ 3285390 h 4434269"/>
              <a:gd name="connsiteX24" fmla="*/ 483783 w 705517"/>
              <a:gd name="connsiteY24" fmla="*/ 3325701 h 4434269"/>
              <a:gd name="connsiteX25" fmla="*/ 342680 w 705517"/>
              <a:gd name="connsiteY25" fmla="*/ 3386169 h 4434269"/>
              <a:gd name="connsiteX26" fmla="*/ 262050 w 705517"/>
              <a:gd name="connsiteY26" fmla="*/ 3426480 h 4434269"/>
              <a:gd name="connsiteX27" fmla="*/ 201577 w 705517"/>
              <a:gd name="connsiteY27" fmla="*/ 3507103 h 4434269"/>
              <a:gd name="connsiteX28" fmla="*/ 141104 w 705517"/>
              <a:gd name="connsiteY28" fmla="*/ 3547415 h 4434269"/>
              <a:gd name="connsiteX29" fmla="*/ 120946 w 705517"/>
              <a:gd name="connsiteY29" fmla="*/ 3607882 h 4434269"/>
              <a:gd name="connsiteX30" fmla="*/ 60473 w 705517"/>
              <a:gd name="connsiteY30" fmla="*/ 3688505 h 4434269"/>
              <a:gd name="connsiteX31" fmla="*/ 20158 w 705517"/>
              <a:gd name="connsiteY31" fmla="*/ 3748972 h 4434269"/>
              <a:gd name="connsiteX32" fmla="*/ 0 w 705517"/>
              <a:gd name="connsiteY32" fmla="*/ 3829596 h 4434269"/>
              <a:gd name="connsiteX33" fmla="*/ 60473 w 705517"/>
              <a:gd name="connsiteY33" fmla="*/ 4051309 h 4434269"/>
              <a:gd name="connsiteX34" fmla="*/ 141104 w 705517"/>
              <a:gd name="connsiteY34" fmla="*/ 4212555 h 4434269"/>
              <a:gd name="connsiteX35" fmla="*/ 161261 w 705517"/>
              <a:gd name="connsiteY35" fmla="*/ 4313334 h 4434269"/>
              <a:gd name="connsiteX36" fmla="*/ 181419 w 705517"/>
              <a:gd name="connsiteY36" fmla="*/ 4434269 h 44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05517" h="4434269">
                <a:moveTo>
                  <a:pt x="705517" y="0"/>
                </a:moveTo>
                <a:cubicBezTo>
                  <a:pt x="698798" y="315774"/>
                  <a:pt x="704663" y="632066"/>
                  <a:pt x="685360" y="947321"/>
                </a:cubicBezTo>
                <a:cubicBezTo>
                  <a:pt x="684199" y="966289"/>
                  <a:pt x="656916" y="972793"/>
                  <a:pt x="645044" y="987632"/>
                </a:cubicBezTo>
                <a:cubicBezTo>
                  <a:pt x="629910" y="1006548"/>
                  <a:pt x="615564" y="1026433"/>
                  <a:pt x="604729" y="1048100"/>
                </a:cubicBezTo>
                <a:cubicBezTo>
                  <a:pt x="595227" y="1067103"/>
                  <a:pt x="598173" y="1092246"/>
                  <a:pt x="584571" y="1108567"/>
                </a:cubicBezTo>
                <a:cubicBezTo>
                  <a:pt x="547189" y="1153421"/>
                  <a:pt x="473804" y="1184101"/>
                  <a:pt x="423310" y="1209346"/>
                </a:cubicBezTo>
                <a:cubicBezTo>
                  <a:pt x="381836" y="1271551"/>
                  <a:pt x="382882" y="1278548"/>
                  <a:pt x="322522" y="1330280"/>
                </a:cubicBezTo>
                <a:cubicBezTo>
                  <a:pt x="297014" y="1352142"/>
                  <a:pt x="267400" y="1368886"/>
                  <a:pt x="241892" y="1390748"/>
                </a:cubicBezTo>
                <a:cubicBezTo>
                  <a:pt x="106095" y="1507136"/>
                  <a:pt x="254594" y="1402437"/>
                  <a:pt x="120946" y="1491526"/>
                </a:cubicBezTo>
                <a:cubicBezTo>
                  <a:pt x="107508" y="1511682"/>
                  <a:pt x="96140" y="1533384"/>
                  <a:pt x="80631" y="1551994"/>
                </a:cubicBezTo>
                <a:cubicBezTo>
                  <a:pt x="62381" y="1573892"/>
                  <a:pt x="35971" y="1588743"/>
                  <a:pt x="20158" y="1612461"/>
                </a:cubicBezTo>
                <a:cubicBezTo>
                  <a:pt x="8372" y="1630138"/>
                  <a:pt x="6719" y="1652772"/>
                  <a:pt x="0" y="1672928"/>
                </a:cubicBezTo>
                <a:cubicBezTo>
                  <a:pt x="14197" y="1800685"/>
                  <a:pt x="9508" y="1832269"/>
                  <a:pt x="40316" y="1934953"/>
                </a:cubicBezTo>
                <a:cubicBezTo>
                  <a:pt x="52527" y="1975653"/>
                  <a:pt x="80631" y="2055888"/>
                  <a:pt x="80631" y="2055888"/>
                </a:cubicBezTo>
                <a:cubicBezTo>
                  <a:pt x="87350" y="2149948"/>
                  <a:pt x="77916" y="2246585"/>
                  <a:pt x="100789" y="2338069"/>
                </a:cubicBezTo>
                <a:cubicBezTo>
                  <a:pt x="112541" y="2385072"/>
                  <a:pt x="154542" y="2418692"/>
                  <a:pt x="181419" y="2459003"/>
                </a:cubicBezTo>
                <a:cubicBezTo>
                  <a:pt x="199733" y="2486472"/>
                  <a:pt x="230132" y="2540633"/>
                  <a:pt x="262050" y="2559782"/>
                </a:cubicBezTo>
                <a:cubicBezTo>
                  <a:pt x="280270" y="2570713"/>
                  <a:pt x="303517" y="2570436"/>
                  <a:pt x="322522" y="2579938"/>
                </a:cubicBezTo>
                <a:cubicBezTo>
                  <a:pt x="344191" y="2590771"/>
                  <a:pt x="362837" y="2606812"/>
                  <a:pt x="382995" y="2620249"/>
                </a:cubicBezTo>
                <a:cubicBezTo>
                  <a:pt x="398973" y="2668178"/>
                  <a:pt x="414872" y="2710717"/>
                  <a:pt x="423310" y="2761340"/>
                </a:cubicBezTo>
                <a:cubicBezTo>
                  <a:pt x="432216" y="2814770"/>
                  <a:pt x="429214" y="2870328"/>
                  <a:pt x="443468" y="2922586"/>
                </a:cubicBezTo>
                <a:cubicBezTo>
                  <a:pt x="453004" y="2957548"/>
                  <a:pt x="499069" y="2998338"/>
                  <a:pt x="524099" y="3023365"/>
                </a:cubicBezTo>
                <a:cubicBezTo>
                  <a:pt x="530818" y="3056958"/>
                  <a:pt x="544256" y="3089886"/>
                  <a:pt x="544256" y="3124144"/>
                </a:cubicBezTo>
                <a:cubicBezTo>
                  <a:pt x="544256" y="3178311"/>
                  <a:pt x="539665" y="3233508"/>
                  <a:pt x="524099" y="3285390"/>
                </a:cubicBezTo>
                <a:cubicBezTo>
                  <a:pt x="518638" y="3303592"/>
                  <a:pt x="499596" y="3315160"/>
                  <a:pt x="483783" y="3325701"/>
                </a:cubicBezTo>
                <a:cubicBezTo>
                  <a:pt x="403556" y="3379180"/>
                  <a:pt x="417936" y="3353920"/>
                  <a:pt x="342680" y="3386169"/>
                </a:cubicBezTo>
                <a:cubicBezTo>
                  <a:pt x="315061" y="3398005"/>
                  <a:pt x="288927" y="3413043"/>
                  <a:pt x="262050" y="3426480"/>
                </a:cubicBezTo>
                <a:cubicBezTo>
                  <a:pt x="241892" y="3453354"/>
                  <a:pt x="225333" y="3483349"/>
                  <a:pt x="201577" y="3507103"/>
                </a:cubicBezTo>
                <a:cubicBezTo>
                  <a:pt x="184446" y="3524233"/>
                  <a:pt x="156239" y="3528498"/>
                  <a:pt x="141104" y="3547415"/>
                </a:cubicBezTo>
                <a:cubicBezTo>
                  <a:pt x="127831" y="3564005"/>
                  <a:pt x="131488" y="3589436"/>
                  <a:pt x="120946" y="3607882"/>
                </a:cubicBezTo>
                <a:cubicBezTo>
                  <a:pt x="104277" y="3637049"/>
                  <a:pt x="80000" y="3661169"/>
                  <a:pt x="60473" y="3688505"/>
                </a:cubicBezTo>
                <a:cubicBezTo>
                  <a:pt x="46392" y="3708217"/>
                  <a:pt x="33596" y="3728816"/>
                  <a:pt x="20158" y="3748972"/>
                </a:cubicBezTo>
                <a:cubicBezTo>
                  <a:pt x="13439" y="3775847"/>
                  <a:pt x="0" y="3801894"/>
                  <a:pt x="0" y="3829596"/>
                </a:cubicBezTo>
                <a:cubicBezTo>
                  <a:pt x="0" y="3969849"/>
                  <a:pt x="14348" y="3947537"/>
                  <a:pt x="60473" y="4051309"/>
                </a:cubicBezTo>
                <a:cubicBezTo>
                  <a:pt x="126223" y="4199232"/>
                  <a:pt x="69713" y="4105479"/>
                  <a:pt x="141104" y="4212555"/>
                </a:cubicBezTo>
                <a:cubicBezTo>
                  <a:pt x="147823" y="4246148"/>
                  <a:pt x="155132" y="4279628"/>
                  <a:pt x="161261" y="4313334"/>
                </a:cubicBezTo>
                <a:cubicBezTo>
                  <a:pt x="168572" y="4353543"/>
                  <a:pt x="181419" y="4434269"/>
                  <a:pt x="181419" y="4434269"/>
                </a:cubicBezTo>
              </a:path>
            </a:pathLst>
          </a:custGeom>
          <a:ln w="38100" cmpd="sng">
            <a:solidFill>
              <a:srgbClr val="FF39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3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8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Center alignment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850610" y="1622337"/>
            <a:ext cx="576822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/>
              <a:t>And what shoulder, &amp; what art</a:t>
            </a:r>
          </a:p>
          <a:p>
            <a:pPr marL="0" indent="0" algn="just">
              <a:buNone/>
            </a:pPr>
            <a:r>
              <a:rPr lang="en-US" dirty="0"/>
              <a:t>Could twist the sinews of thy heart?</a:t>
            </a:r>
          </a:p>
          <a:p>
            <a:pPr marL="0" indent="0" algn="just">
              <a:buNone/>
            </a:pPr>
            <a:r>
              <a:rPr lang="en-US" dirty="0"/>
              <a:t>And when thy heart began to beat</a:t>
            </a:r>
          </a:p>
          <a:p>
            <a:pPr marL="0" indent="0" algn="just">
              <a:buNone/>
            </a:pPr>
            <a:r>
              <a:rPr lang="en-US" dirty="0"/>
              <a:t>What dread hand? &amp; what dread feet?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What the hammer? what the chain?</a:t>
            </a:r>
          </a:p>
          <a:p>
            <a:pPr marL="0" indent="0" algn="just">
              <a:buNone/>
            </a:pPr>
            <a:r>
              <a:rPr lang="en-US" dirty="0"/>
              <a:t>In what furnace was thy brain?</a:t>
            </a:r>
          </a:p>
          <a:p>
            <a:pPr marL="0" indent="0" algn="just">
              <a:buNone/>
            </a:pPr>
            <a:r>
              <a:rPr lang="en-US" dirty="0"/>
              <a:t>What the anvil? What dread grasp</a:t>
            </a:r>
          </a:p>
          <a:p>
            <a:pPr marL="0" indent="0" algn="just">
              <a:buNone/>
            </a:pPr>
            <a:r>
              <a:rPr lang="en-US" dirty="0"/>
              <a:t>Dare its deadly terrors clasp?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63000" y="6414455"/>
            <a:ext cx="386151" cy="320674"/>
          </a:xfrm>
          <a:prstGeom prst="rect">
            <a:avLst/>
          </a:prstGeom>
        </p:spPr>
        <p:txBody>
          <a:bodyPr/>
          <a:lstStyle/>
          <a:p>
            <a:fld id="{CC02CEE1-4BA7-AE41-B4FA-EC6288DCBE8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Work in pairs</a:t>
            </a:r>
          </a:p>
          <a:p>
            <a:endParaRPr lang="en-US" dirty="0" smtClean="0"/>
          </a:p>
          <a:p>
            <a:r>
              <a:rPr lang="en-US" dirty="0" smtClean="0"/>
              <a:t>On an 8.5 x 11 sheet (or similar), sketch a layout for a new tablet-based web site</a:t>
            </a:r>
          </a:p>
          <a:p>
            <a:pPr lvl="1"/>
            <a:r>
              <a:rPr lang="en-US" dirty="0" smtClean="0"/>
              <a:t>Thumbnail sketches of 2 distinct layouts </a:t>
            </a:r>
          </a:p>
          <a:p>
            <a:pPr lvl="1"/>
            <a:r>
              <a:rPr lang="en-US" dirty="0" smtClean="0"/>
              <a:t>Then create the separate layouts</a:t>
            </a:r>
          </a:p>
          <a:p>
            <a:pPr lvl="1"/>
            <a:endParaRPr lang="en-US" dirty="0"/>
          </a:p>
          <a:p>
            <a:r>
              <a:rPr lang="en-US" dirty="0" smtClean="0"/>
              <a:t>Stick to one color, but try out different text sizes, weights, margin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3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search results page – how can we present class search results in a way that makes it easier to find the right courses?</a:t>
            </a:r>
          </a:p>
          <a:p>
            <a:endParaRPr lang="en-US" dirty="0"/>
          </a:p>
          <a:p>
            <a:r>
              <a:rPr lang="en-US" dirty="0" smtClean="0"/>
              <a:t>For now, focus on the layout of the results (rather than radically changing the content)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874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4" y="-202651"/>
            <a:ext cx="8998750" cy="76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Distilling this down somewhat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Make elements </a:t>
            </a:r>
            <a:r>
              <a:rPr lang="en-US" dirty="0" smtClean="0"/>
              <a:t>look similar </a:t>
            </a:r>
            <a:r>
              <a:rPr lang="en-US" dirty="0"/>
              <a:t>when they are informationally similar; clearly differentiate </a:t>
            </a:r>
            <a:r>
              <a:rPr lang="en-US" dirty="0" smtClean="0"/>
              <a:t>things that are parts of different sets, or items that function differently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5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</a:p>
          <a:p>
            <a:endParaRPr lang="en-US" dirty="0"/>
          </a:p>
          <a:p>
            <a:r>
              <a:rPr lang="en-US" dirty="0" smtClean="0"/>
              <a:t>Storyboarding and creating simple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20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681" y="-245782"/>
            <a:ext cx="10044086" cy="80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1307</TotalTime>
  <Words>1983</Words>
  <Application>Microsoft Macintosh PowerPoint</Application>
  <PresentationFormat>On-screen Show (4:3)</PresentationFormat>
  <Paragraphs>347</Paragraphs>
  <Slides>80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Black</vt:lpstr>
      <vt:lpstr>Type, grid-based design CSCI 5839 Fall 2014</vt:lpstr>
      <vt:lpstr>Assignments</vt:lpstr>
      <vt:lpstr>Talk today</vt:lpstr>
      <vt:lpstr>Today</vt:lpstr>
      <vt:lpstr>Applying principles to prototypes</vt:lpstr>
      <vt:lpstr>Making sense of terminology</vt:lpstr>
      <vt:lpstr>Distilling this down somewhat</vt:lpstr>
      <vt:lpstr>Distilling this down somewhat</vt:lpstr>
      <vt:lpstr>PowerPoint Presentation</vt:lpstr>
      <vt:lpstr>Distilling this down somewhat</vt:lpstr>
      <vt:lpstr>PowerPoint Presentation</vt:lpstr>
      <vt:lpstr>One weird trick (for testing how clear your layout is)</vt:lpstr>
      <vt:lpstr>PowerPoint Presentation</vt:lpstr>
      <vt:lpstr>PowerPoint Presentation</vt:lpstr>
      <vt:lpstr>Distilling this down somewhat</vt:lpstr>
      <vt:lpstr> Bringing it all together</vt:lpstr>
      <vt:lpstr>Elements of design</vt:lpstr>
      <vt:lpstr>The typographic grid</vt:lpstr>
      <vt:lpstr>The problem</vt:lpstr>
      <vt:lpstr>How to do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≠ boring</vt:lpstr>
      <vt:lpstr>PowerPoint Presentation</vt:lpstr>
      <vt:lpstr>PowerPoint Presentation</vt:lpstr>
      <vt:lpstr>ur doin it wrong</vt:lpstr>
      <vt:lpstr>PowerPoint Presentation</vt:lpstr>
      <vt:lpstr>PowerPoint Presentation</vt:lpstr>
      <vt:lpstr>PowerPoint Presentation</vt:lpstr>
      <vt:lpstr>PowerPoint Presentation</vt:lpstr>
      <vt:lpstr>Grids in HTML</vt:lpstr>
      <vt:lpstr>Where to use grids</vt:lpstr>
      <vt:lpstr>Working with type</vt:lpstr>
      <vt:lpstr>Typography on the streets!</vt:lpstr>
      <vt:lpstr>Why?</vt:lpstr>
      <vt:lpstr>Why?</vt:lpstr>
      <vt:lpstr>Why?</vt:lpstr>
      <vt:lpstr>Typography on the streets!</vt:lpstr>
      <vt:lpstr>Type</vt:lpstr>
      <vt:lpstr>What we need to know about type</vt:lpstr>
      <vt:lpstr>Font-Type Definitions</vt:lpstr>
      <vt:lpstr>Basic Type Anatomy</vt:lpstr>
      <vt:lpstr>PowerPoint Presentation</vt:lpstr>
      <vt:lpstr>Serifs</vt:lpstr>
      <vt:lpstr>Two broad categories of fonts</vt:lpstr>
      <vt:lpstr>Further type categories</vt:lpstr>
      <vt:lpstr>Display typefaces (“stunt” typefaces)</vt:lpstr>
      <vt:lpstr>Designed for print or screen?</vt:lpstr>
      <vt:lpstr>Variations within a type family</vt:lpstr>
      <vt:lpstr>Other attributes of type</vt:lpstr>
      <vt:lpstr>Letterspacing</vt:lpstr>
      <vt:lpstr>PowerPoint Presentation</vt:lpstr>
      <vt:lpstr>Putting type on the page</vt:lpstr>
      <vt:lpstr>Things to consider?</vt:lpstr>
      <vt:lpstr>Combining typefaces</vt:lpstr>
      <vt:lpstr>Concordant</vt:lpstr>
      <vt:lpstr>Conflicting</vt:lpstr>
      <vt:lpstr>Contrasting</vt:lpstr>
      <vt:lpstr>Combining typefaces</vt:lpstr>
      <vt:lpstr>Combine a Sans Serif with a Serif</vt:lpstr>
      <vt:lpstr>Avoid Similar Classifications</vt:lpstr>
      <vt:lpstr>Assign Distinct Roles</vt:lpstr>
      <vt:lpstr>Contrast font weights / sizes</vt:lpstr>
      <vt:lpstr>Keep it simple–2 typefaces</vt:lpstr>
      <vt:lpstr>Testing type</vt:lpstr>
      <vt:lpstr>Lorem ipsum?</vt:lpstr>
      <vt:lpstr>Lorem ipsum (http://lipsum.com)</vt:lpstr>
      <vt:lpstr>Readability matters</vt:lpstr>
      <vt:lpstr>Typography tools</vt:lpstr>
      <vt:lpstr>How we read</vt:lpstr>
      <vt:lpstr>Center alignment</vt:lpstr>
      <vt:lpstr>Center alignment</vt:lpstr>
      <vt:lpstr>Center alignment</vt:lpstr>
      <vt:lpstr>Activity</vt:lpstr>
      <vt:lpstr>What to design</vt:lpstr>
      <vt:lpstr>PowerPoint Presentation</vt:lpstr>
      <vt:lpstr>Next time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aloud </dc:title>
  <dc:creator>Shaun Kane</dc:creator>
  <cp:lastModifiedBy>Shaun Kane</cp:lastModifiedBy>
  <cp:revision>352</cp:revision>
  <dcterms:created xsi:type="dcterms:W3CDTF">2014-10-16T19:05:29Z</dcterms:created>
  <dcterms:modified xsi:type="dcterms:W3CDTF">2014-11-11T22:18:42Z</dcterms:modified>
</cp:coreProperties>
</file>